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4" r:id="rId3"/>
    <p:sldId id="300" r:id="rId4"/>
    <p:sldId id="262" r:id="rId5"/>
    <p:sldId id="258" r:id="rId6"/>
    <p:sldId id="259" r:id="rId7"/>
    <p:sldId id="260" r:id="rId8"/>
    <p:sldId id="261" r:id="rId9"/>
    <p:sldId id="279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7" r:id="rId22"/>
    <p:sldId id="295" r:id="rId23"/>
    <p:sldId id="277" r:id="rId24"/>
    <p:sldId id="278" r:id="rId25"/>
    <p:sldId id="298" r:id="rId26"/>
    <p:sldId id="299" r:id="rId27"/>
    <p:sldId id="301" r:id="rId28"/>
    <p:sldId id="302" r:id="rId29"/>
    <p:sldId id="30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FFA06-B9BD-42BB-9BEA-18E16E0F1BF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FD2E3D-C4F7-4147-9F59-CE1254764545}">
      <dgm:prSet/>
      <dgm:spPr/>
      <dgm:t>
        <a:bodyPr/>
        <a:lstStyle/>
        <a:p>
          <a:pPr algn="ctr"/>
          <a:r>
            <a:rPr lang="en-US" dirty="0"/>
            <a:t>Objective: We will simulate a half-adder circuit using structural VHDL  in </a:t>
          </a:r>
          <a:r>
            <a:rPr lang="en-US" dirty="0" err="1"/>
            <a:t>ModelSim</a:t>
          </a:r>
          <a:endParaRPr lang="en-US" dirty="0"/>
        </a:p>
      </dgm:t>
    </dgm:pt>
    <dgm:pt modelId="{60BDFB09-5237-48AB-937E-F310AF57067D}" type="parTrans" cxnId="{7DC025EC-40F6-4D2A-9221-E6A609D5F37B}">
      <dgm:prSet/>
      <dgm:spPr/>
      <dgm:t>
        <a:bodyPr/>
        <a:lstStyle/>
        <a:p>
          <a:endParaRPr lang="en-US"/>
        </a:p>
      </dgm:t>
    </dgm:pt>
    <dgm:pt modelId="{33FBCEA3-85A0-4608-8626-C2775199895D}" type="sibTrans" cxnId="{7DC025EC-40F6-4D2A-9221-E6A609D5F37B}">
      <dgm:prSet/>
      <dgm:spPr/>
      <dgm:t>
        <a:bodyPr/>
        <a:lstStyle/>
        <a:p>
          <a:endParaRPr lang="en-US"/>
        </a:p>
      </dgm:t>
    </dgm:pt>
    <dgm:pt modelId="{814FA46B-15E8-4193-A6DE-F95DAB882091}" type="pres">
      <dgm:prSet presAssocID="{386FFA06-B9BD-42BB-9BEA-18E16E0F1BF3}" presName="linear" presStyleCnt="0">
        <dgm:presLayoutVars>
          <dgm:animLvl val="lvl"/>
          <dgm:resizeHandles val="exact"/>
        </dgm:presLayoutVars>
      </dgm:prSet>
      <dgm:spPr/>
    </dgm:pt>
    <dgm:pt modelId="{DA5DD9AC-0650-4BFD-B75E-E7A66FECE03C}" type="pres">
      <dgm:prSet presAssocID="{64FD2E3D-C4F7-4147-9F59-CE125476454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CC68634-343A-4002-8040-64804148C9E1}" type="presOf" srcId="{386FFA06-B9BD-42BB-9BEA-18E16E0F1BF3}" destId="{814FA46B-15E8-4193-A6DE-F95DAB882091}" srcOrd="0" destOrd="0" presId="urn:microsoft.com/office/officeart/2005/8/layout/vList2"/>
    <dgm:cxn modelId="{912F1494-A77A-4AB0-BAEF-ADE081442C53}" type="presOf" srcId="{64FD2E3D-C4F7-4147-9F59-CE1254764545}" destId="{DA5DD9AC-0650-4BFD-B75E-E7A66FECE03C}" srcOrd="0" destOrd="0" presId="urn:microsoft.com/office/officeart/2005/8/layout/vList2"/>
    <dgm:cxn modelId="{7DC025EC-40F6-4D2A-9221-E6A609D5F37B}" srcId="{386FFA06-B9BD-42BB-9BEA-18E16E0F1BF3}" destId="{64FD2E3D-C4F7-4147-9F59-CE1254764545}" srcOrd="0" destOrd="0" parTransId="{60BDFB09-5237-48AB-937E-F310AF57067D}" sibTransId="{33FBCEA3-85A0-4608-8626-C2775199895D}"/>
    <dgm:cxn modelId="{E031C903-645D-47C6-8DB1-6BFAE25DBE04}" type="presParOf" srcId="{814FA46B-15E8-4193-A6DE-F95DAB882091}" destId="{DA5DD9AC-0650-4BFD-B75E-E7A66FECE0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DD9AC-0650-4BFD-B75E-E7A66FECE03C}">
      <dsp:nvSpPr>
        <dsp:cNvPr id="0" name=""/>
        <dsp:cNvSpPr/>
      </dsp:nvSpPr>
      <dsp:spPr>
        <a:xfrm>
          <a:off x="0" y="4778"/>
          <a:ext cx="7910755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Objective: We will simulate a half-adder circuit using structural VHDL  in </a:t>
          </a:r>
          <a:r>
            <a:rPr lang="en-US" sz="1500" kern="1200" dirty="0" err="1"/>
            <a:t>ModelSim</a:t>
          </a:r>
          <a:endParaRPr lang="en-US" sz="1500" kern="1200" dirty="0"/>
        </a:p>
      </dsp:txBody>
      <dsp:txXfrm>
        <a:off x="17563" y="22341"/>
        <a:ext cx="7875629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FC5F9-4AFA-4A45-8481-7FCFBBD0E32D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516C4-5B50-46A3-BB1F-D94A7D9AC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D055-0103-4A38-AF16-B1A3CF2ED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F59A7-25B3-4578-B5A5-B126E26A2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E4ED3-19B7-43C0-84F1-450B8A66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17-0CF4-4E83-A35D-BC2568558C8D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544C-A43F-4DEE-A46C-F85E3AB2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BE303-7D5A-406B-9C4C-74398B81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F88F-72DF-4EE6-AF17-AF022B99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FD879-F838-4D52-927E-0E401069B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D025E-C026-44E8-9FCC-6DE16372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E2D9-E1B5-40BB-B83E-A57482561BD0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F9AB2-E4E2-467A-952D-A875753A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BC248-25A3-45BC-A197-94EDF4FD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D99A2-0B8C-41B3-87D2-F79624118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05497-4F32-428F-B7BB-15B532E11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56FD-7F1E-4C76-9A14-FA2E548F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3161-25EE-4164-92A0-D23C72FFF095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2F11-B8D0-4BF0-9147-91A0C9BA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98586-549A-4C2D-977F-3FAABBEC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7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DE6A-3655-45F2-A3FE-90722517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86BC-5F66-49C7-96C2-C497AE8A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84C11-9840-4581-8CE9-6EC9D371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17FA-1FE2-4E31-A29C-4EF2AF5C3DF7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2DA1-D04D-4376-9432-C476BEB3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2740B-2BEA-44ED-A304-74F96AB4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F14A-5BC7-4ECA-A2F5-D478EE5B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BFF16-0684-4DF8-86AF-75B63AC5A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54F87-3FEC-421B-A992-38C88769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840-261D-465B-8552-D029571327DC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90162-AFC6-43D2-B7E8-2EEDC6B4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4B0EB-DA3C-481F-B1D3-C4AB6A2A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7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626F-062F-45DF-9BAC-FB119CC9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103E-FFD1-456B-926D-0BD573A6D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6E6E-43B3-4096-9770-C209AF2FB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9870D-685A-4BE3-BF02-2D81154D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8461-F99C-4EE2-916B-682D38E5DF0A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5F610-711B-467D-8976-13F0D6C5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2F479-76B8-4FF6-8E1B-CDB6D0D5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D698-BE6F-498E-8ADB-B8DDD10E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498B-A315-4C3D-A670-1C8740762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818BE-E34D-434C-B677-7B3E02AA6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AAF55-F900-4DCC-BB3F-760CB0C46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26A51-8602-4755-B0EF-6DFF9837F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E024E-DD13-47CB-A40B-C897AE6C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9BFF-D970-4D84-B8F1-3F0138CA8110}" type="datetime1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45DDD-7391-4069-814F-13AA80C1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9F7C9-65C4-40B4-90DC-641A38B5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1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82C2-9C37-4B0B-A780-7B863B5C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B4828-1E05-407C-82ED-B5A68661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9E23-FC1E-4645-8CEE-2996BEF2D0D2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E1BA1-946B-4067-9DF9-B63B6A5F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D791-84EF-454B-9390-57F74E8E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5739F-7CC0-427F-9486-123A259A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35E-D90F-49A0-BD1E-B146C1ADAC7A}" type="datetime1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849E2-3693-4A24-A83A-4AD8CB26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8E68-53BC-410D-9D6E-E286B955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AEE9-504F-4F34-877C-DCAC9170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86CCA-0B23-4AAB-9D07-816DB3869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F48ED-B244-4220-B387-F7027F68A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AD41E-E52F-4061-A8E1-1CAE7D2F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40F1-DEF8-4E1C-A0A6-648019006F98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CFC93-7AD4-4E22-B06A-A2249013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8B3A4-36C7-4B16-8FE7-B72B6EDE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0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4C18-176A-4913-AFE4-36286BED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0CA4B-D603-442D-BEBF-6925C620A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8DD9B-D208-4930-AD90-046D0A7EF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08BA7-0BCC-4612-98A3-9678B9C4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3F98-D49C-427B-9BF6-D2550AF20CD3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13BEB-2D05-45EB-92A5-D27D6061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BD376-2553-4ACB-BCDB-3F9997C8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2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EC93C-1F1D-4CBB-BAB7-864A0903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1A420-C27D-469C-9BFF-0AD89D90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FF53E-70A2-463F-8BCB-E52D944E4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3814B-8E7F-4C25-9AA6-8DB87E18AAE2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856E-7A03-4A79-993B-79C8DD11C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49C1-0EE0-4FA3-9B02-73F429CC1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4ED2-3A0C-455E-8398-4C4940EE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4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okibulhasan@iut-dhaka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B16C-EB4C-4DF3-8C36-B890422D8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 using </a:t>
            </a:r>
            <a:r>
              <a:rPr lang="en-US" dirty="0" err="1"/>
              <a:t>ModelSim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063C4-E5F0-4A68-9796-300F0FE639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Course: COEN 6501</a:t>
            </a:r>
          </a:p>
          <a:p>
            <a:r>
              <a:rPr lang="en-US" dirty="0"/>
              <a:t>Prepared by: Rokibul Hasan Bhuiyan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27FC0-C1CB-4F46-B35F-494ADA6A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E4B17-360E-4B49-8221-A108C7C11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51" y="335560"/>
            <a:ext cx="4823944" cy="11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7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B2FDE6-CBED-46C9-95DF-322EC065A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87"/>
            <a:ext cx="12192000" cy="6603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6B1FD-6D96-4C6C-9F3F-A97077C01716}"/>
              </a:ext>
            </a:extLst>
          </p:cNvPr>
          <p:cNvSpPr txBox="1"/>
          <p:nvPr/>
        </p:nvSpPr>
        <p:spPr>
          <a:xfrm>
            <a:off x="637563" y="2214694"/>
            <a:ext cx="349897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If you click twice on the file then </a:t>
            </a:r>
          </a:p>
          <a:p>
            <a:r>
              <a:rPr lang="en-US" dirty="0"/>
              <a:t>a notepad will show up in the right </a:t>
            </a:r>
          </a:p>
          <a:p>
            <a:r>
              <a:rPr lang="en-US" dirty="0"/>
              <a:t>where we have to write the code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5A3C3E7-C71D-4ED1-961B-61EE78A11F73}"/>
              </a:ext>
            </a:extLst>
          </p:cNvPr>
          <p:cNvSpPr/>
          <p:nvPr/>
        </p:nvSpPr>
        <p:spPr>
          <a:xfrm>
            <a:off x="6535024" y="2567031"/>
            <a:ext cx="1359016" cy="159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28004-FD31-4F06-8058-E4C526BDD1BE}"/>
              </a:ext>
            </a:extLst>
          </p:cNvPr>
          <p:cNvSpPr txBox="1"/>
          <p:nvPr/>
        </p:nvSpPr>
        <p:spPr>
          <a:xfrm>
            <a:off x="8117767" y="2466472"/>
            <a:ext cx="21747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Write your code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5CE4-8DD3-4828-897C-EAA54D45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244E70-D67C-4060-BC8B-843C0EB53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5154950-09BE-492D-9A28-5D10EE506CD9}"/>
              </a:ext>
            </a:extLst>
          </p:cNvPr>
          <p:cNvCxnSpPr>
            <a:cxnSpLocks/>
          </p:cNvCxnSpPr>
          <p:nvPr/>
        </p:nvCxnSpPr>
        <p:spPr>
          <a:xfrm flipH="1" flipV="1">
            <a:off x="3724712" y="469784"/>
            <a:ext cx="494950" cy="813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18ACEA-AF5A-4F4F-8636-DB2E22C9EB53}"/>
              </a:ext>
            </a:extLst>
          </p:cNvPr>
          <p:cNvSpPr txBox="1"/>
          <p:nvPr/>
        </p:nvSpPr>
        <p:spPr>
          <a:xfrm>
            <a:off x="4328719" y="1283516"/>
            <a:ext cx="2184381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Can click on this icon to compile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83286-29B5-4674-8DE1-C19EBC9249C8}"/>
              </a:ext>
            </a:extLst>
          </p:cNvPr>
          <p:cNvSpPr txBox="1"/>
          <p:nvPr/>
        </p:nvSpPr>
        <p:spPr>
          <a:xfrm>
            <a:off x="5089168" y="1560515"/>
            <a:ext cx="6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7FF82-821B-4743-B71D-F45082231361}"/>
              </a:ext>
            </a:extLst>
          </p:cNvPr>
          <p:cNvSpPr txBox="1"/>
          <p:nvPr/>
        </p:nvSpPr>
        <p:spPr>
          <a:xfrm>
            <a:off x="3498209" y="2097248"/>
            <a:ext cx="36352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You can right click on file name </a:t>
            </a:r>
          </a:p>
          <a:p>
            <a:r>
              <a:rPr lang="en-US" dirty="0"/>
              <a:t>And select “</a:t>
            </a:r>
            <a:r>
              <a:rPr lang="en-US" i="1" dirty="0"/>
              <a:t>compile Selected” </a:t>
            </a:r>
            <a:r>
              <a:rPr lang="en-US" dirty="0"/>
              <a:t>option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C9BA6-EACB-4D31-889B-E14FA7C2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9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F17BB-D7BD-4B18-987A-B90C6416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54D6B2-6A7B-42C4-A644-DDA569AE5BC1}"/>
              </a:ext>
            </a:extLst>
          </p:cNvPr>
          <p:cNvSpPr txBox="1"/>
          <p:nvPr/>
        </p:nvSpPr>
        <p:spPr>
          <a:xfrm>
            <a:off x="1182849" y="1971412"/>
            <a:ext cx="2625753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If you haven’t saved the file you will get this window to save your changes before compiling.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It is a good practice to save  the file after every change.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i="1" dirty="0"/>
              <a:t>Yes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AB5A2-8930-41FB-94B0-AAF8858F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4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6001B-5512-4D07-9E29-556A8620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B44A84-1A07-48B8-9A4C-632BC21C5352}"/>
              </a:ext>
            </a:extLst>
          </p:cNvPr>
          <p:cNvSpPr txBox="1"/>
          <p:nvPr/>
        </p:nvSpPr>
        <p:spPr>
          <a:xfrm>
            <a:off x="1107347" y="1577130"/>
            <a:ext cx="350737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We have some errors in code. </a:t>
            </a:r>
          </a:p>
          <a:p>
            <a:r>
              <a:rPr lang="en-US" dirty="0"/>
              <a:t>So, the compiler could not compile.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E728288-4A74-4B88-BE13-017006B4BF29}"/>
              </a:ext>
            </a:extLst>
          </p:cNvPr>
          <p:cNvSpPr/>
          <p:nvPr/>
        </p:nvSpPr>
        <p:spPr>
          <a:xfrm rot="10800000">
            <a:off x="2038525" y="6149130"/>
            <a:ext cx="645952" cy="838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08290-BE42-4D8A-9D27-0A3D1374EE4B}"/>
              </a:ext>
            </a:extLst>
          </p:cNvPr>
          <p:cNvSpPr txBox="1"/>
          <p:nvPr/>
        </p:nvSpPr>
        <p:spPr>
          <a:xfrm>
            <a:off x="2793534" y="6006409"/>
            <a:ext cx="42348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Click on this line twice to see errors in 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EC10D-4C84-4D8B-AFCB-F5AB771F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7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EBFA5E-0CBC-402D-BA7F-C7643A3C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66077-0F28-4463-BD88-3F72C23CCECF}"/>
              </a:ext>
            </a:extLst>
          </p:cNvPr>
          <p:cNvSpPr txBox="1"/>
          <p:nvPr/>
        </p:nvSpPr>
        <p:spPr>
          <a:xfrm>
            <a:off x="377504" y="3059668"/>
            <a:ext cx="33375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Here you can see the list of errors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3414B09-7611-4D0D-871B-716E2F95D708}"/>
              </a:ext>
            </a:extLst>
          </p:cNvPr>
          <p:cNvSpPr/>
          <p:nvPr/>
        </p:nvSpPr>
        <p:spPr>
          <a:xfrm>
            <a:off x="3699545" y="3179427"/>
            <a:ext cx="511728" cy="67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92D01-033E-4B27-9882-16C24155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6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B0046-3D21-43C7-B7E4-104BABFE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8A550-32F1-4AF4-9F7E-3F8C01E10761}"/>
              </a:ext>
            </a:extLst>
          </p:cNvPr>
          <p:cNvSpPr txBox="1"/>
          <p:nvPr/>
        </p:nvSpPr>
        <p:spPr>
          <a:xfrm>
            <a:off x="1669409" y="1946246"/>
            <a:ext cx="531324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Correct them and compile again.</a:t>
            </a:r>
          </a:p>
          <a:p>
            <a:r>
              <a:rPr lang="en-US" dirty="0"/>
              <a:t>You will get successful message in your </a:t>
            </a:r>
          </a:p>
          <a:p>
            <a:r>
              <a:rPr lang="en-US" dirty="0"/>
              <a:t>Transcript window and also a green tick mark in status.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8E256B6-5B03-46DB-AAE2-D8AEE6BD71EF}"/>
              </a:ext>
            </a:extLst>
          </p:cNvPr>
          <p:cNvSpPr/>
          <p:nvPr/>
        </p:nvSpPr>
        <p:spPr>
          <a:xfrm rot="7099235">
            <a:off x="1525234" y="755008"/>
            <a:ext cx="67112" cy="645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20321-B67A-41DA-B208-BA29783CE227}"/>
              </a:ext>
            </a:extLst>
          </p:cNvPr>
          <p:cNvSpPr txBox="1"/>
          <p:nvPr/>
        </p:nvSpPr>
        <p:spPr>
          <a:xfrm>
            <a:off x="1744910" y="1260745"/>
            <a:ext cx="7616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013DB-0C4B-4837-8D06-C5C49E3E65B6}"/>
              </a:ext>
            </a:extLst>
          </p:cNvPr>
          <p:cNvSpPr txBox="1"/>
          <p:nvPr/>
        </p:nvSpPr>
        <p:spPr>
          <a:xfrm>
            <a:off x="4706224" y="5763237"/>
            <a:ext cx="110876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Transcript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BF02C-70DA-4AFC-89FD-78C8D61C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B0A51-DEC5-4372-935B-F49B6F688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22C31-54A1-47E9-8359-6CA3A8CAD090}"/>
              </a:ext>
            </a:extLst>
          </p:cNvPr>
          <p:cNvSpPr txBox="1"/>
          <p:nvPr/>
        </p:nvSpPr>
        <p:spPr>
          <a:xfrm>
            <a:off x="2340529" y="973123"/>
            <a:ext cx="45990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Now we are going to add component </a:t>
            </a:r>
            <a:r>
              <a:rPr lang="en-US" i="1" dirty="0"/>
              <a:t>and gate</a:t>
            </a:r>
            <a:r>
              <a:rPr lang="en-US" dirty="0"/>
              <a:t> </a:t>
            </a:r>
          </a:p>
          <a:p>
            <a:r>
              <a:rPr lang="en-US" dirty="0"/>
              <a:t>along with main file Half adder.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F9153-C6D9-4B68-90DF-D61C21F6744E}"/>
              </a:ext>
            </a:extLst>
          </p:cNvPr>
          <p:cNvSpPr txBox="1"/>
          <p:nvPr/>
        </p:nvSpPr>
        <p:spPr>
          <a:xfrm>
            <a:off x="830511" y="3489819"/>
            <a:ext cx="390927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Right Click here in blank space and select “</a:t>
            </a:r>
            <a:r>
              <a:rPr lang="en-US" i="1" dirty="0"/>
              <a:t>Add to project” </a:t>
            </a:r>
            <a:r>
              <a:rPr lang="en-US" dirty="0"/>
              <a:t>and then “</a:t>
            </a:r>
            <a:r>
              <a:rPr lang="en-US" i="1" dirty="0"/>
              <a:t>New File…” </a:t>
            </a:r>
            <a:r>
              <a:rPr lang="en-US" dirty="0"/>
              <a:t>or </a:t>
            </a:r>
            <a:r>
              <a:rPr lang="en-US" i="1" dirty="0"/>
              <a:t>“Existing File”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99AA458-BE71-4921-81B3-AA89A5DA36A8}"/>
              </a:ext>
            </a:extLst>
          </p:cNvPr>
          <p:cNvSpPr/>
          <p:nvPr/>
        </p:nvSpPr>
        <p:spPr>
          <a:xfrm rot="12917450" flipV="1">
            <a:off x="134879" y="624944"/>
            <a:ext cx="751248" cy="11790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01FE0-B915-4921-B12E-A09D335A78B9}"/>
              </a:ext>
            </a:extLst>
          </p:cNvPr>
          <p:cNvSpPr txBox="1"/>
          <p:nvPr/>
        </p:nvSpPr>
        <p:spPr>
          <a:xfrm>
            <a:off x="169849" y="1157680"/>
            <a:ext cx="123950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also use this button to add new file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F5E36-4AEA-479D-964A-DDB378AD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14319-716A-41D0-A89B-2AD0F10E8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46C87-D89A-422E-8D01-3E9DD21F960E}"/>
              </a:ext>
            </a:extLst>
          </p:cNvPr>
          <p:cNvSpPr txBox="1"/>
          <p:nvPr/>
        </p:nvSpPr>
        <p:spPr>
          <a:xfrm>
            <a:off x="1887524" y="1870745"/>
            <a:ext cx="262575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have added and gate following the same procedure for </a:t>
            </a:r>
            <a:r>
              <a:rPr lang="en-US" dirty="0" err="1"/>
              <a:t>xor</a:t>
            </a:r>
            <a:r>
              <a:rPr lang="en-US" dirty="0"/>
              <a:t> gate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34ACB-122F-4E21-8E0F-DC263BD0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E9D3F7-2893-4BE9-B15B-D9401B10D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5BD07-C82C-4575-975D-48E68C3C17CE}"/>
              </a:ext>
            </a:extLst>
          </p:cNvPr>
          <p:cNvSpPr txBox="1"/>
          <p:nvPr/>
        </p:nvSpPr>
        <p:spPr>
          <a:xfrm>
            <a:off x="763398" y="3540154"/>
            <a:ext cx="447064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We have added half adder file and compile all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89F0E61-588A-46DB-AA75-D5B43779FF9E}"/>
              </a:ext>
            </a:extLst>
          </p:cNvPr>
          <p:cNvSpPr/>
          <p:nvPr/>
        </p:nvSpPr>
        <p:spPr>
          <a:xfrm rot="9603087">
            <a:off x="3976383" y="453006"/>
            <a:ext cx="75501" cy="906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E8C94-5FFA-4EAE-B5F7-B2417CA7CBE3}"/>
              </a:ext>
            </a:extLst>
          </p:cNvPr>
          <p:cNvSpPr txBox="1"/>
          <p:nvPr/>
        </p:nvSpPr>
        <p:spPr>
          <a:xfrm>
            <a:off x="4204174" y="906011"/>
            <a:ext cx="214758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use this button to compile all files in project or follow the procedure how you have compiled xor_2 file . Just select “compile all” option.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156A4-FCB2-4084-9C22-FF0CAFD6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6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18E6E2-6894-475A-8AE6-721496C4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83890"/>
            <a:ext cx="12192000" cy="68580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E80B113-1CC9-4A04-B9E6-17044D209309}"/>
              </a:ext>
            </a:extLst>
          </p:cNvPr>
          <p:cNvSpPr/>
          <p:nvPr/>
        </p:nvSpPr>
        <p:spPr>
          <a:xfrm rot="10150041">
            <a:off x="4054299" y="456320"/>
            <a:ext cx="63281" cy="6459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5E38E-DFD4-4B6E-8F43-5110C909853F}"/>
              </a:ext>
            </a:extLst>
          </p:cNvPr>
          <p:cNvSpPr txBox="1"/>
          <p:nvPr/>
        </p:nvSpPr>
        <p:spPr>
          <a:xfrm>
            <a:off x="4194328" y="1207636"/>
            <a:ext cx="2550254" cy="6627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Click on this one to go to Start simulation window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BE1AF57-8EF8-4BDC-A2BB-D60BD2E7E7E5}"/>
              </a:ext>
            </a:extLst>
          </p:cNvPr>
          <p:cNvSpPr/>
          <p:nvPr/>
        </p:nvSpPr>
        <p:spPr>
          <a:xfrm rot="10150041">
            <a:off x="1421551" y="298327"/>
            <a:ext cx="63281" cy="64595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6B3D4-7A12-4B71-81E5-2B596D8F131F}"/>
              </a:ext>
            </a:extLst>
          </p:cNvPr>
          <p:cNvSpPr txBox="1"/>
          <p:nvPr/>
        </p:nvSpPr>
        <p:spPr>
          <a:xfrm>
            <a:off x="1140903" y="1367402"/>
            <a:ext cx="218113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also use Simulate </a:t>
            </a:r>
          </a:p>
          <a:p>
            <a:r>
              <a:rPr lang="en-US" dirty="0"/>
              <a:t>To go to Start simulation window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0C2B6B7-39FA-4FD7-A209-07237DA55400}"/>
              </a:ext>
            </a:extLst>
          </p:cNvPr>
          <p:cNvSpPr/>
          <p:nvPr/>
        </p:nvSpPr>
        <p:spPr>
          <a:xfrm rot="11050311">
            <a:off x="7826928" y="3444101"/>
            <a:ext cx="1149292" cy="457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89774-5922-4E2E-9E15-88336B2BD68B}"/>
              </a:ext>
            </a:extLst>
          </p:cNvPr>
          <p:cNvSpPr txBox="1"/>
          <p:nvPr/>
        </p:nvSpPr>
        <p:spPr>
          <a:xfrm>
            <a:off x="8976361" y="3345110"/>
            <a:ext cx="206620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1.Expand the library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96D0790-D671-4F37-A917-35BC306468C0}"/>
              </a:ext>
            </a:extLst>
          </p:cNvPr>
          <p:cNvSpPr/>
          <p:nvPr/>
        </p:nvSpPr>
        <p:spPr>
          <a:xfrm rot="11474977">
            <a:off x="7975556" y="3702564"/>
            <a:ext cx="1301236" cy="143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EC1FA-D6D6-400F-800D-790738E657B6}"/>
              </a:ext>
            </a:extLst>
          </p:cNvPr>
          <p:cNvSpPr txBox="1"/>
          <p:nvPr/>
        </p:nvSpPr>
        <p:spPr>
          <a:xfrm>
            <a:off x="9363003" y="3893581"/>
            <a:ext cx="224736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2. Choose the file you want to simulate and click OK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99FA769-0220-424B-A7DA-BA5C8F4E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BA7A-2251-4A2A-A3D0-4707DA94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Scientific Linux Kernel in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32B0D-D8EB-492F-A1AA-9E9BF2BD3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Open </a:t>
            </a:r>
            <a:r>
              <a:rPr lang="en-US" dirty="0" err="1"/>
              <a:t>Xterm</a:t>
            </a:r>
            <a:r>
              <a:rPr lang="en-US" dirty="0"/>
              <a:t> </a:t>
            </a:r>
          </a:p>
          <a:p>
            <a:pPr marL="285750" indent="-285750"/>
            <a:r>
              <a:rPr lang="en-US" dirty="0"/>
              <a:t>To connect to server.</a:t>
            </a:r>
          </a:p>
          <a:p>
            <a:pPr marL="0" indent="0">
              <a:buNone/>
            </a:pPr>
            <a:r>
              <a:rPr lang="en-US" dirty="0" err="1"/>
              <a:t>ssh</a:t>
            </a:r>
            <a:r>
              <a:rPr lang="en-US" dirty="0"/>
              <a:t> –X (your encs user name)@login.encs.Concordia.ca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EDACF-5388-438F-83FF-58474522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AC2871-6B54-4406-9351-0CA0E5B878A7}"/>
              </a:ext>
            </a:extLst>
          </p:cNvPr>
          <p:cNvSpPr txBox="1"/>
          <p:nvPr/>
        </p:nvSpPr>
        <p:spPr>
          <a:xfrm>
            <a:off x="3223976" y="2952925"/>
            <a:ext cx="55588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Alternative method to simulate or page 18 is in next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72B16-347F-43C9-B48B-10AC2B1E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34049-B39C-4033-BD8F-D6852CB3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DD422B6C-746D-410D-8E07-5B622E7174C2}"/>
              </a:ext>
            </a:extLst>
          </p:cNvPr>
          <p:cNvSpPr/>
          <p:nvPr/>
        </p:nvSpPr>
        <p:spPr>
          <a:xfrm rot="1976013">
            <a:off x="562062" y="5234731"/>
            <a:ext cx="117446" cy="115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FCFC5-6114-48CA-B9A8-BCE8FBA23B35}"/>
              </a:ext>
            </a:extLst>
          </p:cNvPr>
          <p:cNvSpPr txBox="1"/>
          <p:nvPr/>
        </p:nvSpPr>
        <p:spPr>
          <a:xfrm>
            <a:off x="1191237" y="5295824"/>
            <a:ext cx="35134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1. Click here to open library directly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0C67CDB-6DBD-4B1D-A300-EC602E5D1B5F}"/>
              </a:ext>
            </a:extLst>
          </p:cNvPr>
          <p:cNvSpPr/>
          <p:nvPr/>
        </p:nvSpPr>
        <p:spPr>
          <a:xfrm rot="7871333">
            <a:off x="3598877" y="2055303"/>
            <a:ext cx="75501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D44A1-9E5F-49FA-8589-3C4B46F371FD}"/>
              </a:ext>
            </a:extLst>
          </p:cNvPr>
          <p:cNvSpPr txBox="1"/>
          <p:nvPr/>
        </p:nvSpPr>
        <p:spPr>
          <a:xfrm>
            <a:off x="4278385" y="2793534"/>
            <a:ext cx="33153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 Select the file  and double click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07991-9472-4088-835C-492C7E41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0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7BD387-3BB6-4DE8-86B1-709BB3FB8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EE54B-DFB6-46F3-A001-0A4D9AFFFD31}"/>
              </a:ext>
            </a:extLst>
          </p:cNvPr>
          <p:cNvSpPr txBox="1"/>
          <p:nvPr/>
        </p:nvSpPr>
        <p:spPr>
          <a:xfrm>
            <a:off x="1895912" y="3053593"/>
            <a:ext cx="247125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This window will pop-up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F8465-C9AF-4A9D-9908-D57836FAF60B}"/>
              </a:ext>
            </a:extLst>
          </p:cNvPr>
          <p:cNvSpPr txBox="1"/>
          <p:nvPr/>
        </p:nvSpPr>
        <p:spPr>
          <a:xfrm>
            <a:off x="7768206" y="2030136"/>
            <a:ext cx="37962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You can see input output of the 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CF4B8-2B30-4864-A604-6321118F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6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C8CCA-595D-46AA-B759-2DC90604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28B0E9-66C5-43E0-886C-C9C0D0DE94CF}"/>
              </a:ext>
            </a:extLst>
          </p:cNvPr>
          <p:cNvSpPr txBox="1"/>
          <p:nvPr/>
        </p:nvSpPr>
        <p:spPr>
          <a:xfrm>
            <a:off x="679508" y="3429000"/>
            <a:ext cx="6163803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1.Right click on the file name “</a:t>
            </a:r>
            <a:r>
              <a:rPr lang="en-US" dirty="0" err="1"/>
              <a:t>half_adder_structural</a:t>
            </a:r>
            <a:r>
              <a:rPr lang="en-US" dirty="0"/>
              <a:t>”</a:t>
            </a:r>
          </a:p>
          <a:p>
            <a:r>
              <a:rPr lang="en-US" dirty="0"/>
              <a:t>2.Add </a:t>
            </a:r>
          </a:p>
          <a:p>
            <a:r>
              <a:rPr lang="en-US" dirty="0"/>
              <a:t>3. To wave</a:t>
            </a:r>
          </a:p>
          <a:p>
            <a:r>
              <a:rPr lang="en-US" dirty="0"/>
              <a:t>4.All items in region</a:t>
            </a:r>
          </a:p>
          <a:p>
            <a:r>
              <a:rPr lang="en-US" dirty="0"/>
              <a:t>Now we have added all the input and outputs in the waveshape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43319-659D-4900-8EB7-D13BECBF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75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1E9E6-FAC6-4EE4-AFD3-4908799D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703B636-6466-4626-8914-B6D9DF26F456}"/>
              </a:ext>
            </a:extLst>
          </p:cNvPr>
          <p:cNvSpPr/>
          <p:nvPr/>
        </p:nvSpPr>
        <p:spPr>
          <a:xfrm rot="19620378">
            <a:off x="2046913" y="1326292"/>
            <a:ext cx="2667699" cy="50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80426-0751-4560-BA65-6FEC49FD1B2D}"/>
              </a:ext>
            </a:extLst>
          </p:cNvPr>
          <p:cNvSpPr txBox="1"/>
          <p:nvPr/>
        </p:nvSpPr>
        <p:spPr>
          <a:xfrm>
            <a:off x="1484919" y="2241253"/>
            <a:ext cx="226489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one is the simulation time. You can change it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3FC99B3-32B9-494B-8345-52A4CD49984A}"/>
              </a:ext>
            </a:extLst>
          </p:cNvPr>
          <p:cNvSpPr/>
          <p:nvPr/>
        </p:nvSpPr>
        <p:spPr>
          <a:xfrm rot="14100235">
            <a:off x="4622333" y="1285294"/>
            <a:ext cx="1711355" cy="92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45B79-C67A-4F19-8B5B-C7CC40AA4120}"/>
              </a:ext>
            </a:extLst>
          </p:cNvPr>
          <p:cNvSpPr txBox="1"/>
          <p:nvPr/>
        </p:nvSpPr>
        <p:spPr>
          <a:xfrm>
            <a:off x="5679347" y="2390861"/>
            <a:ext cx="2264891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one will run the simulation for specified time cycle such as 200ns which is written in simulation time.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202E641-44E8-4BC3-8FB6-B460DB01B033}"/>
              </a:ext>
            </a:extLst>
          </p:cNvPr>
          <p:cNvSpPr/>
          <p:nvPr/>
        </p:nvSpPr>
        <p:spPr>
          <a:xfrm rot="13288992">
            <a:off x="5118682" y="1127301"/>
            <a:ext cx="1711355" cy="92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C8306-8B84-4F13-BDDD-5F1FF68F0861}"/>
              </a:ext>
            </a:extLst>
          </p:cNvPr>
          <p:cNvSpPr txBox="1"/>
          <p:nvPr/>
        </p:nvSpPr>
        <p:spPr>
          <a:xfrm>
            <a:off x="7022536" y="1551963"/>
            <a:ext cx="38562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one run the simulation for all the test cases if you have a testbench.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4A0E4-867B-4C2A-A0F2-0FAB5196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9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163BF-A0ED-48E4-93DF-E1C2AC9F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FB460-F17B-44BF-B678-D298B39D5AB8}"/>
              </a:ext>
            </a:extLst>
          </p:cNvPr>
          <p:cNvSpPr txBox="1"/>
          <p:nvPr/>
        </p:nvSpPr>
        <p:spPr>
          <a:xfrm>
            <a:off x="1719743" y="2927758"/>
            <a:ext cx="206369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Now we would give some input values to see output using “</a:t>
            </a:r>
            <a:r>
              <a:rPr lang="en-US" i="1" dirty="0"/>
              <a:t>Force..” option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729591F-9B8C-4BE1-9AA4-4144A9A06705}"/>
              </a:ext>
            </a:extLst>
          </p:cNvPr>
          <p:cNvSpPr/>
          <p:nvPr/>
        </p:nvSpPr>
        <p:spPr>
          <a:xfrm rot="11597101">
            <a:off x="8727337" y="1187072"/>
            <a:ext cx="2033356" cy="107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303C2-A093-40CA-8663-C50D5B03D5D3}"/>
              </a:ext>
            </a:extLst>
          </p:cNvPr>
          <p:cNvSpPr txBox="1"/>
          <p:nvPr/>
        </p:nvSpPr>
        <p:spPr>
          <a:xfrm>
            <a:off x="10472257" y="1761688"/>
            <a:ext cx="143203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Right Click here on “0” to get this options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BA7C-6530-47E5-8FAF-FDA42551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B8982-A602-4D1B-AC0F-706E375C5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50" y="807266"/>
            <a:ext cx="3200400" cy="2324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65A36-A57F-47F1-B384-7F03BD9C7FA0}"/>
              </a:ext>
            </a:extLst>
          </p:cNvPr>
          <p:cNvSpPr txBox="1"/>
          <p:nvPr/>
        </p:nvSpPr>
        <p:spPr>
          <a:xfrm>
            <a:off x="5394121" y="1308683"/>
            <a:ext cx="43389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the value. I am changing it to “1”.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 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1FA3D-FE77-4EB8-9EF6-0C39B70C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6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530B4D-8973-47EA-B7C0-3AC0687AB4C9}"/>
              </a:ext>
            </a:extLst>
          </p:cNvPr>
          <p:cNvSpPr/>
          <p:nvPr/>
        </p:nvSpPr>
        <p:spPr>
          <a:xfrm>
            <a:off x="10603684" y="436228"/>
            <a:ext cx="453006" cy="184558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5691D-23E1-4FEE-A31A-823E7C05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9FD0C-7069-4745-B2B1-AF690D17E63F}"/>
              </a:ext>
            </a:extLst>
          </p:cNvPr>
          <p:cNvSpPr txBox="1"/>
          <p:nvPr/>
        </p:nvSpPr>
        <p:spPr>
          <a:xfrm>
            <a:off x="318781" y="2080469"/>
            <a:ext cx="95634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Input and  outputs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A5B54-6C3A-4995-B053-6905EA996AE9}"/>
              </a:ext>
            </a:extLst>
          </p:cNvPr>
          <p:cNvSpPr txBox="1"/>
          <p:nvPr/>
        </p:nvSpPr>
        <p:spPr>
          <a:xfrm>
            <a:off x="2793534" y="2122415"/>
            <a:ext cx="241873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Current value on 113 ns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34F4624-2179-48AC-A555-0A6199A12BB4}"/>
              </a:ext>
            </a:extLst>
          </p:cNvPr>
          <p:cNvSpPr/>
          <p:nvPr/>
        </p:nvSpPr>
        <p:spPr>
          <a:xfrm rot="13096794">
            <a:off x="1707394" y="1745457"/>
            <a:ext cx="1194240" cy="654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FB3BD-B0CA-4F5C-B9E0-FF9317DBD1F1}"/>
              </a:ext>
            </a:extLst>
          </p:cNvPr>
          <p:cNvSpPr txBox="1"/>
          <p:nvPr/>
        </p:nvSpPr>
        <p:spPr>
          <a:xfrm>
            <a:off x="6761527" y="2667699"/>
            <a:ext cx="3380763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I have forced value of a to be 1 and value of b to be 0.  Then I run it for  200ns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see that the output we got are sum=1 and cry=0.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F3F95E-980C-40B1-992E-D50D8670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539536-A9B0-46A2-9E82-4B21C0220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209F53-991E-454B-82FB-2A4867A682F4}"/>
              </a:ext>
            </a:extLst>
          </p:cNvPr>
          <p:cNvSpPr txBox="1"/>
          <p:nvPr/>
        </p:nvSpPr>
        <p:spPr>
          <a:xfrm>
            <a:off x="6761527" y="2667699"/>
            <a:ext cx="3380763" cy="2862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I have forced value of a to be 1 and value of b to be 1.  Then I run it for  200ns .which will start from 201 ns and finish at 400ns.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see that the output we got are sum=0 and cry=1 for that cycle.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it is supporting truth table of half adder circuit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7F0DF-ED70-4601-AB98-6C13CC2F46E6}"/>
              </a:ext>
            </a:extLst>
          </p:cNvPr>
          <p:cNvSpPr txBox="1"/>
          <p:nvPr/>
        </p:nvSpPr>
        <p:spPr>
          <a:xfrm>
            <a:off x="2474753" y="3229761"/>
            <a:ext cx="202174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Click anywhere in this space  to see the input output values for that time.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1D5D-9C8A-431E-AE00-F4C6A79A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42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F3C53A-15A8-4BDA-A180-69ADEBA45ADF}"/>
              </a:ext>
            </a:extLst>
          </p:cNvPr>
          <p:cNvSpPr txBox="1"/>
          <p:nvPr/>
        </p:nvSpPr>
        <p:spPr>
          <a:xfrm>
            <a:off x="1098957" y="771787"/>
            <a:ext cx="105665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Reading: </a:t>
            </a:r>
            <a:r>
              <a:rPr lang="en-US" b="1" dirty="0"/>
              <a:t>How to use testbench to simulate half adder circuit</a:t>
            </a:r>
          </a:p>
          <a:p>
            <a:endParaRPr lang="en-US" dirty="0"/>
          </a:p>
          <a:p>
            <a:r>
              <a:rPr lang="en-US" dirty="0"/>
              <a:t>Contact: </a:t>
            </a:r>
            <a:r>
              <a:rPr lang="en-US" dirty="0">
                <a:hlinkClick r:id="rId2"/>
              </a:rPr>
              <a:t>rokibulhasan@iut-dhaka.edu 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Ref:</a:t>
            </a:r>
          </a:p>
          <a:p>
            <a:r>
              <a:rPr lang="en-US" dirty="0"/>
              <a:t>1. https://users.encs.concordia.ca/~asim/COEN_6501/Lecture_Notes/L7_Slides.pdf</a:t>
            </a:r>
          </a:p>
          <a:p>
            <a:r>
              <a:rPr lang="en-US" dirty="0"/>
              <a:t>2. https://upload.wikimedia.org/wikipedia/commons/thumb/d/d9/Half_Adder.svg/1920px-Half_Adder.svg.png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4A6E3-677E-4A2D-8760-AFFAF6D8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410572-6652-451E-A7AB-EF4AB385D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315825"/>
              </p:ext>
            </p:extLst>
          </p:nvPr>
        </p:nvGraphicFramePr>
        <p:xfrm>
          <a:off x="2298584" y="1057013"/>
          <a:ext cx="791075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8C24BC-E9AF-4A53-AF6C-9E9CD1B6AC75}"/>
              </a:ext>
            </a:extLst>
          </p:cNvPr>
          <p:cNvSpPr txBox="1"/>
          <p:nvPr/>
        </p:nvSpPr>
        <p:spPr>
          <a:xfrm>
            <a:off x="1476462" y="1996580"/>
            <a:ext cx="830291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Things we have to look for: </a:t>
            </a:r>
          </a:p>
          <a:p>
            <a:r>
              <a:rPr lang="en-US" dirty="0"/>
              <a:t>Components of the circuit ( in this case and gate, </a:t>
            </a:r>
            <a:r>
              <a:rPr lang="en-US" dirty="0" err="1"/>
              <a:t>xor</a:t>
            </a:r>
            <a:r>
              <a:rPr lang="en-US" dirty="0"/>
              <a:t> gate would be our component)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92687-BD17-47A8-8A8D-B1BFDB3895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73" y="3231145"/>
            <a:ext cx="3541093" cy="196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044198-878C-40DB-A19D-909AE9C9D4C5}"/>
              </a:ext>
            </a:extLst>
          </p:cNvPr>
          <p:cNvSpPr txBox="1"/>
          <p:nvPr/>
        </p:nvSpPr>
        <p:spPr>
          <a:xfrm>
            <a:off x="4093828" y="5800987"/>
            <a:ext cx="22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Fig: Half-Adder circuit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40B21-7FEA-488F-852F-2F345CE5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68DEE3-B96D-4B12-8D99-450DE203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10"/>
            <a:ext cx="12192000" cy="6630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0C7105-98BB-451D-B869-637235C213B7}"/>
              </a:ext>
            </a:extLst>
          </p:cNvPr>
          <p:cNvSpPr txBox="1"/>
          <p:nvPr/>
        </p:nvSpPr>
        <p:spPr>
          <a:xfrm>
            <a:off x="6576969" y="2374084"/>
            <a:ext cx="338073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Start </a:t>
            </a:r>
            <a:r>
              <a:rPr lang="en-US" dirty="0" err="1"/>
              <a:t>ModelSim</a:t>
            </a:r>
            <a:r>
              <a:rPr lang="en-US" dirty="0"/>
              <a:t> on your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5BD4-ACDA-4DC1-9128-56E91322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5201B-AB6E-42A2-B6C2-1C7C5F536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1" t="21039" r="10344" b="9847"/>
          <a:stretch/>
        </p:blipFill>
        <p:spPr>
          <a:xfrm>
            <a:off x="0" y="136525"/>
            <a:ext cx="12186383" cy="6652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86D4F-02CE-4047-9561-B19820806EC6}"/>
              </a:ext>
            </a:extLst>
          </p:cNvPr>
          <p:cNvSpPr txBox="1"/>
          <p:nvPr/>
        </p:nvSpPr>
        <p:spPr>
          <a:xfrm>
            <a:off x="5553512" y="2516697"/>
            <a:ext cx="290586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file </a:t>
            </a:r>
            <a:r>
              <a:rPr lang="en-US" i="1" dirty="0"/>
              <a:t>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your cursor to </a:t>
            </a:r>
            <a:r>
              <a:rPr lang="en-US" i="1" dirty="0"/>
              <a:t>New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</a:t>
            </a:r>
            <a:r>
              <a:rPr lang="en-US" i="1" dirty="0"/>
              <a:t>project…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B4185-DFCE-4499-9185-306F0BAB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8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91566-50C3-468B-86B6-54185233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78" y="1332102"/>
            <a:ext cx="3848100" cy="266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5323E0-5B65-4225-B8A8-B32ECE660A77}"/>
              </a:ext>
            </a:extLst>
          </p:cNvPr>
          <p:cNvSpPr txBox="1"/>
          <p:nvPr/>
        </p:nvSpPr>
        <p:spPr>
          <a:xfrm>
            <a:off x="6828639" y="1635853"/>
            <a:ext cx="4528356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This window will pop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 </a:t>
            </a:r>
            <a:r>
              <a:rPr lang="en-US" i="1" dirty="0"/>
              <a:t>Project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 Library name if you want to change </a:t>
            </a:r>
          </a:p>
          <a:p>
            <a:r>
              <a:rPr lang="en-US" dirty="0"/>
              <a:t>  the name or it can be kept as </a:t>
            </a:r>
            <a:r>
              <a:rPr lang="en-US" i="1" dirty="0"/>
              <a:t>work</a:t>
            </a:r>
            <a:r>
              <a:rPr lang="en-US" dirty="0"/>
              <a:t>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i="1" dirty="0"/>
              <a:t>OK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6C3BC3-67D1-401F-A97F-5BE10F1A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2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E6CF4C-13BA-4FF7-843F-2B9CFCB8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5" y="905100"/>
            <a:ext cx="7922004" cy="4325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CEAB7B-1CEE-4E1B-8068-8293822A6F14}"/>
              </a:ext>
            </a:extLst>
          </p:cNvPr>
          <p:cNvSpPr txBox="1"/>
          <p:nvPr/>
        </p:nvSpPr>
        <p:spPr>
          <a:xfrm>
            <a:off x="8860264" y="1811708"/>
            <a:ext cx="2777427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i="1" dirty="0"/>
              <a:t>Create New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the files </a:t>
            </a:r>
          </a:p>
          <a:p>
            <a:r>
              <a:rPr lang="en-US" dirty="0"/>
              <a:t>      already then click on </a:t>
            </a:r>
          </a:p>
          <a:p>
            <a:r>
              <a:rPr lang="en-US" i="1" dirty="0"/>
              <a:t>      Add Existing File </a:t>
            </a:r>
          </a:p>
          <a:p>
            <a:r>
              <a:rPr lang="en-US" dirty="0"/>
              <a:t>      and select the directory </a:t>
            </a:r>
          </a:p>
          <a:p>
            <a:r>
              <a:rPr lang="en-US" dirty="0"/>
              <a:t>     or files you want to add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D598E-EC61-4EB1-AD2A-7E245DE9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7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1A7011-D2DE-4F97-9C24-D96FA0CC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62"/>
            <a:ext cx="12192000" cy="6654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391477-FA22-4198-9C8C-AA9645C52DCB}"/>
              </a:ext>
            </a:extLst>
          </p:cNvPr>
          <p:cNvSpPr txBox="1"/>
          <p:nvPr/>
        </p:nvSpPr>
        <p:spPr>
          <a:xfrm>
            <a:off x="9041450" y="2760292"/>
            <a:ext cx="17828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File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i="1" dirty="0"/>
              <a:t>OK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1E34E-B74D-4B8F-94A6-CDD63176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9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1F458-B10E-4413-AEBA-10F9621C6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65"/>
            <a:ext cx="12192000" cy="6645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40CAC-B6E7-4D28-B8C7-7D0B21B82241}"/>
              </a:ext>
            </a:extLst>
          </p:cNvPr>
          <p:cNvSpPr txBox="1"/>
          <p:nvPr/>
        </p:nvSpPr>
        <p:spPr>
          <a:xfrm>
            <a:off x="8506436" y="1602297"/>
            <a:ext cx="3071489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 am adding a </a:t>
            </a:r>
            <a:r>
              <a:rPr lang="en-US" dirty="0" err="1"/>
              <a:t>Xor</a:t>
            </a:r>
            <a:r>
              <a:rPr lang="en-US" dirty="0"/>
              <a:t> gate to </a:t>
            </a:r>
          </a:p>
          <a:p>
            <a:r>
              <a:rPr lang="en-US" dirty="0"/>
              <a:t>project as I am building a half adder which has </a:t>
            </a:r>
            <a:r>
              <a:rPr lang="en-US" dirty="0" err="1"/>
              <a:t>xor</a:t>
            </a:r>
            <a:r>
              <a:rPr lang="en-US" dirty="0"/>
              <a:t> gate as component</a:t>
            </a:r>
          </a:p>
          <a:p>
            <a:endParaRPr lang="en-US" dirty="0"/>
          </a:p>
          <a:p>
            <a:r>
              <a:rPr lang="en-US" dirty="0"/>
              <a:t>**avoid naming file as </a:t>
            </a:r>
            <a:r>
              <a:rPr lang="en-US" dirty="0" err="1"/>
              <a:t>xor,and,or</a:t>
            </a:r>
            <a:r>
              <a:rPr lang="en-US" dirty="0"/>
              <a:t> only  as they are library functions. We can use </a:t>
            </a:r>
          </a:p>
          <a:p>
            <a:r>
              <a:rPr lang="en-US" dirty="0"/>
              <a:t>And_1,xor_2 as names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6981E-5126-4222-AB56-E5D32671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ED2-3A0C-455E-8398-4C4940EED7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5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906</Words>
  <Application>Microsoft Office PowerPoint</Application>
  <PresentationFormat>Widescreen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Simulation using ModelSim</vt:lpstr>
      <vt:lpstr>For Scientific Linux Kernel in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Rokibul Hasan Bhuiyan</dc:creator>
  <cp:lastModifiedBy>Rokibul Hasan Bhuiyan</cp:lastModifiedBy>
  <cp:revision>22</cp:revision>
  <dcterms:created xsi:type="dcterms:W3CDTF">2019-09-17T13:14:30Z</dcterms:created>
  <dcterms:modified xsi:type="dcterms:W3CDTF">2019-09-23T19:15:51Z</dcterms:modified>
</cp:coreProperties>
</file>